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18" r:id="rId9"/>
    <p:sldId id="323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20-10-2021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LamResearchS4HANA/blob/master/ABAP%20on%20HANA/Day%203/03%20New%20ABAP%20Syntax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3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ABAP Syntax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Inline data declaration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Dynamic memory references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SQL Statement with escaping of  host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SQL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EPM Data Model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New ABAP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Language Feature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24">
            <a:extLst>
              <a:ext uri="{FF2B5EF4-FFF2-40B4-BE49-F238E27FC236}">
                <a16:creationId xmlns:a16="http://schemas.microsoft.com/office/drawing/2014/main" xmlns="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C1DE7E-0572-4E02-8605-B570219950D0}"/>
              </a:ext>
            </a:extLst>
          </p:cNvPr>
          <p:cNvSpPr txBox="1"/>
          <p:nvPr/>
        </p:nvSpPr>
        <p:spPr>
          <a:xfrm>
            <a:off x="1889453" y="199811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800" dirty="0"/>
              <a:t>Now we can use comma separated</a:t>
            </a:r>
          </a:p>
          <a:p>
            <a:pPr algn="r"/>
            <a:r>
              <a:rPr lang="en-US" sz="1800" dirty="0"/>
              <a:t>fields.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xmlns="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xmlns="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xmlns="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xmlns="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xmlns="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xmlns="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xmlns="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xmlns="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xmlns="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xmlns="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xmlns="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xmlns="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xmlns="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xmlns="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xmlns="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28" name="Freeform: Shape 29">
            <a:extLst>
              <a:ext uri="{FF2B5EF4-FFF2-40B4-BE49-F238E27FC236}">
                <a16:creationId xmlns:a16="http://schemas.microsoft.com/office/drawing/2014/main" xmlns="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F42E0C-BE66-40C2-BCB2-95AFB2C33BAF}"/>
              </a:ext>
            </a:extLst>
          </p:cNvPr>
          <p:cNvSpPr txBox="1"/>
          <p:nvPr/>
        </p:nvSpPr>
        <p:spPr>
          <a:xfrm>
            <a:off x="7048325" y="2775100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use Inline data declaration data() , String Expression.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xmlns="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xmlns="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0C7821-AF2A-4BE4-878D-F312645C76AD}"/>
              </a:ext>
            </a:extLst>
          </p:cNvPr>
          <p:cNvSpPr txBox="1"/>
          <p:nvPr/>
        </p:nvSpPr>
        <p:spPr>
          <a:xfrm>
            <a:off x="7048325" y="1568693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have now option to mark host variables in the select query – Escaping of host variable.</a:t>
            </a:r>
          </a:p>
        </p:txBody>
      </p:sp>
      <p:sp>
        <p:nvSpPr>
          <p:cNvPr id="39" name="Freeform 87">
            <a:extLst>
              <a:ext uri="{FF2B5EF4-FFF2-40B4-BE49-F238E27FC236}">
                <a16:creationId xmlns:a16="http://schemas.microsoft.com/office/drawing/2014/main" xmlns="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40" name="Freeform: Shape 26">
            <a:extLst>
              <a:ext uri="{FF2B5EF4-FFF2-40B4-BE49-F238E27FC236}">
                <a16:creationId xmlns:a16="http://schemas.microsoft.com/office/drawing/2014/main" xmlns="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71735F-DAF1-4F24-BC60-FD5202C40CA7}"/>
              </a:ext>
            </a:extLst>
          </p:cNvPr>
          <p:cNvSpPr txBox="1"/>
          <p:nvPr/>
        </p:nvSpPr>
        <p:spPr>
          <a:xfrm>
            <a:off x="1889453" y="4410524"/>
            <a:ext cx="325269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have new SQL functions to perform logic.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xmlns="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xmlns="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xmlns="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xmlns="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xmlns="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xmlns="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j-lt"/>
              </a:endParaRPr>
            </a:p>
          </p:txBody>
        </p:sp>
      </p:grpSp>
      <p:sp>
        <p:nvSpPr>
          <p:cNvPr id="53" name="Freeform: Shape 25">
            <a:extLst>
              <a:ext uri="{FF2B5EF4-FFF2-40B4-BE49-F238E27FC236}">
                <a16:creationId xmlns:a16="http://schemas.microsoft.com/office/drawing/2014/main" xmlns="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D1373F2-A060-4E11-B75E-84A61E1148B8}"/>
              </a:ext>
            </a:extLst>
          </p:cNvPr>
          <p:cNvSpPr txBox="1"/>
          <p:nvPr/>
        </p:nvSpPr>
        <p:spPr>
          <a:xfrm>
            <a:off x="1889453" y="3065619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We can use literals inside of sql queries &amp; Arithmetic Operations.</a:t>
            </a:r>
          </a:p>
          <a:p>
            <a:pPr algn="r"/>
            <a:r>
              <a:rPr lang="en-US" sz="18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xmlns="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latin typeface="+mj-lt"/>
            </a:endParaRPr>
          </a:p>
        </p:txBody>
      </p:sp>
      <p:sp>
        <p:nvSpPr>
          <p:cNvPr id="59" name="Freeform: Shape 30">
            <a:extLst>
              <a:ext uri="{FF2B5EF4-FFF2-40B4-BE49-F238E27FC236}">
                <a16:creationId xmlns:a16="http://schemas.microsoft.com/office/drawing/2014/main" xmlns="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8ECAD38-6AD2-4BA7-B047-1D35C3581D18}"/>
              </a:ext>
            </a:extLst>
          </p:cNvPr>
          <p:cNvSpPr txBox="1"/>
          <p:nvPr/>
        </p:nvSpPr>
        <p:spPr>
          <a:xfrm>
            <a:off x="7048325" y="3981506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can Create object &amp; Value/Constructor Expression.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xmlns="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xmlns="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xmlns="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xmlns="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xmlns="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0" name="Freeform: Shape 27">
            <a:extLst>
              <a:ext uri="{FF2B5EF4-FFF2-40B4-BE49-F238E27FC236}">
                <a16:creationId xmlns:a16="http://schemas.microsoft.com/office/drawing/2014/main" xmlns="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D63CE12-9940-4BAB-962F-AD38AF82777D}"/>
              </a:ext>
            </a:extLst>
          </p:cNvPr>
          <p:cNvSpPr txBox="1"/>
          <p:nvPr/>
        </p:nvSpPr>
        <p:spPr>
          <a:xfrm>
            <a:off x="1889453" y="5755430"/>
            <a:ext cx="325269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/>
              <a:t>Case Expression can be added.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xmlns="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xmlns="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78" name="Freeform: Shape 31">
            <a:extLst>
              <a:ext uri="{FF2B5EF4-FFF2-40B4-BE49-F238E27FC236}">
                <a16:creationId xmlns:a16="http://schemas.microsoft.com/office/drawing/2014/main" xmlns="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822E85B-4142-4815-804E-BCC58611B589}"/>
              </a:ext>
            </a:extLst>
          </p:cNvPr>
          <p:cNvSpPr txBox="1"/>
          <p:nvPr/>
        </p:nvSpPr>
        <p:spPr>
          <a:xfrm>
            <a:off x="7048325" y="5187912"/>
            <a:ext cx="32600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We use Corresponding # &amp; Table Expression.</a:t>
            </a:r>
          </a:p>
          <a:p>
            <a:r>
              <a:rPr lang="en-US" sz="18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4" name="Freeform 242">
              <a:extLst>
                <a:ext uri="{FF2B5EF4-FFF2-40B4-BE49-F238E27FC236}">
                  <a16:creationId xmlns:a16="http://schemas.microsoft.com/office/drawing/2014/main" xmlns="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  <p:sp>
          <p:nvSpPr>
            <p:cNvPr id="85" name="Freeform 243">
              <a:extLst>
                <a:ext uri="{FF2B5EF4-FFF2-40B4-BE49-F238E27FC236}">
                  <a16:creationId xmlns:a16="http://schemas.microsoft.com/office/drawing/2014/main" xmlns="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latin typeface="+mj-lt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xmlns="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xmlns="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xmlns="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xmlns="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TextBox 91">
            <a:extLst>
              <a:ext uri="{FF2B5EF4-FFF2-40B4-BE49-F238E27FC236}">
                <a16:creationId xmlns:a16="http://schemas.microsoft.com/office/drawing/2014/main" xmlns="" id="{64D08A65-03B0-403C-A152-B04F6BBC4213}"/>
              </a:ext>
            </a:extLst>
          </p:cNvPr>
          <p:cNvSpPr txBox="1"/>
          <p:nvPr/>
        </p:nvSpPr>
        <p:spPr>
          <a:xfrm rot="16200000">
            <a:off x="-548042" y="3899654"/>
            <a:ext cx="21531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j-lt"/>
              </a:rPr>
              <a:t>SQL ENHANCHMENT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:a16="http://schemas.microsoft.com/office/drawing/2014/main" xmlns="" id="{B3B9D485-938C-495A-ACCC-3F48DC98AB85}"/>
              </a:ext>
            </a:extLst>
          </p:cNvPr>
          <p:cNvSpPr txBox="1"/>
          <p:nvPr/>
        </p:nvSpPr>
        <p:spPr>
          <a:xfrm rot="5400000">
            <a:off x="10584884" y="3899654"/>
            <a:ext cx="2033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NEW ABAP SYNTAX</a:t>
            </a:r>
          </a:p>
        </p:txBody>
      </p:sp>
      <p:sp>
        <p:nvSpPr>
          <p:cNvPr id="9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314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SQL Enhancement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405781" y="982353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With the introduction of NW AS </a:t>
            </a:r>
            <a:r>
              <a:rPr lang="en-US" sz="1800" b="1" dirty="0">
                <a:solidFill>
                  <a:schemeClr val="bg1"/>
                </a:solidFill>
              </a:rPr>
              <a:t>ABAP</a:t>
            </a:r>
            <a:r>
              <a:rPr lang="en-US" sz="1800" dirty="0">
                <a:solidFill>
                  <a:schemeClr val="bg1"/>
                </a:solidFill>
              </a:rPr>
              <a:t> 740 SPS5,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extended 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was introduced. The new </a:t>
            </a:r>
            <a:r>
              <a:rPr lang="en-US" sz="1800" b="1" dirty="0">
                <a:solidFill>
                  <a:schemeClr val="bg1"/>
                </a:solidFill>
              </a:rPr>
              <a:t>enhanced</a:t>
            </a:r>
            <a:r>
              <a:rPr lang="en-US" sz="1800" dirty="0">
                <a:solidFill>
                  <a:schemeClr val="bg1"/>
                </a:solidFill>
              </a:rPr>
              <a:t> open </a:t>
            </a:r>
            <a:r>
              <a:rPr lang="en-US" sz="1800" b="1" dirty="0">
                <a:solidFill>
                  <a:schemeClr val="bg1"/>
                </a:solidFill>
              </a:rPr>
              <a:t>sql</a:t>
            </a:r>
            <a:r>
              <a:rPr lang="en-US" sz="1800" dirty="0">
                <a:solidFill>
                  <a:schemeClr val="bg1"/>
                </a:solidFill>
              </a:rPr>
              <a:t> has some good features such introduction of aggregate functions, right outer join, casting, etc. making it a starting step for Code-Push down paradigm.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288CD8-F1B4-4512-A3FD-EFE5D870079B}"/>
              </a:ext>
            </a:extLst>
          </p:cNvPr>
          <p:cNvSpPr txBox="1"/>
          <p:nvPr/>
        </p:nvSpPr>
        <p:spPr>
          <a:xfrm>
            <a:off x="534872" y="2249424"/>
            <a:ext cx="5919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Exercise 1</a:t>
            </a: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Learn New ABAP Syntax Code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8" name="Picture 2" descr="Portfolio Update by Freepik Stories #svg #png #illustration#canvas  #portfolio #update #job #work #professional #candidate | Illustration,  Portfolio, Freepik">
            <a:extLst>
              <a:ext uri="{FF2B5EF4-FFF2-40B4-BE49-F238E27FC236}">
                <a16:creationId xmlns:a16="http://schemas.microsoft.com/office/drawing/2014/main" xmlns="" id="{E0BC1BF5-BB5E-4A84-848F-48B690AC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65" y="181218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Describe EPM Data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513" y="966259"/>
            <a:ext cx="112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Real-time like demo data model which includes database tables, FMs, classes, Scenarios for training purpose and very much similar to real-life.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FDDF0D-FDA7-4B31-A198-460F43D91E11}"/>
              </a:ext>
            </a:extLst>
          </p:cNvPr>
          <p:cNvSpPr/>
          <p:nvPr/>
        </p:nvSpPr>
        <p:spPr>
          <a:xfrm>
            <a:off x="4839318" y="2417885"/>
            <a:ext cx="2672861" cy="3042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ITeIO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Electronics goods supplier (Amazon)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DFF3DE-8D3A-4A4E-988E-AD8F91BD41E8}"/>
              </a:ext>
            </a:extLst>
          </p:cNvPr>
          <p:cNvSpPr/>
          <p:nvPr/>
        </p:nvSpPr>
        <p:spPr>
          <a:xfrm>
            <a:off x="378687" y="3367454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Customers (BP)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4CD8572-30DA-44A5-ADEC-2185C9FB1DB3}"/>
              </a:ext>
            </a:extLst>
          </p:cNvPr>
          <p:cNvCxnSpPr/>
          <p:nvPr/>
        </p:nvCxnSpPr>
        <p:spPr>
          <a:xfrm>
            <a:off x="2532803" y="3490546"/>
            <a:ext cx="230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D18F19-8719-487B-BF1E-C0B074FDA781}"/>
              </a:ext>
            </a:extLst>
          </p:cNvPr>
          <p:cNvSpPr txBox="1"/>
          <p:nvPr/>
        </p:nvSpPr>
        <p:spPr>
          <a:xfrm>
            <a:off x="2679700" y="2348880"/>
            <a:ext cx="2095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Sales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 Projectors</a:t>
            </a:r>
          </a:p>
        </p:txBody>
      </p:sp>
      <p:cxnSp>
        <p:nvCxnSpPr>
          <p:cNvPr id="12" name="Connector: Elbow 15">
            <a:extLst>
              <a:ext uri="{FF2B5EF4-FFF2-40B4-BE49-F238E27FC236}">
                <a16:creationId xmlns:a16="http://schemas.microsoft.com/office/drawing/2014/main" xmlns="" id="{35EF5943-52E0-429D-AE4C-24A49C13861D}"/>
              </a:ext>
            </a:extLst>
          </p:cNvPr>
          <p:cNvCxnSpPr/>
          <p:nvPr/>
        </p:nvCxnSpPr>
        <p:spPr>
          <a:xfrm>
            <a:off x="7512179" y="4668715"/>
            <a:ext cx="955432" cy="931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8DFB487-7E78-4571-A6D6-E332828971D0}"/>
              </a:ext>
            </a:extLst>
          </p:cNvPr>
          <p:cNvSpPr/>
          <p:nvPr/>
        </p:nvSpPr>
        <p:spPr>
          <a:xfrm>
            <a:off x="8507091" y="5134707"/>
            <a:ext cx="1308673" cy="11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9FC1D51-B5CA-4962-BB12-4A470439B989}"/>
              </a:ext>
            </a:extLst>
          </p:cNvPr>
          <p:cNvCxnSpPr/>
          <p:nvPr/>
        </p:nvCxnSpPr>
        <p:spPr>
          <a:xfrm>
            <a:off x="7512179" y="3437966"/>
            <a:ext cx="2404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B83B140-34A3-4B57-9F77-9CCCC0E0DAA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532803" y="3938954"/>
            <a:ext cx="2306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8C224-9565-4C7F-8EB1-56ED0AADA16C}"/>
              </a:ext>
            </a:extLst>
          </p:cNvPr>
          <p:cNvSpPr txBox="1"/>
          <p:nvPr/>
        </p:nvSpPr>
        <p:spPr>
          <a:xfrm>
            <a:off x="2665807" y="4010247"/>
            <a:ext cx="1674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0604B6-6B21-4C23-B536-7BCAABFBCA13}"/>
              </a:ext>
            </a:extLst>
          </p:cNvPr>
          <p:cNvSpPr txBox="1"/>
          <p:nvPr/>
        </p:nvSpPr>
        <p:spPr>
          <a:xfrm>
            <a:off x="207267" y="5496203"/>
            <a:ext cx="524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Invoice Line Item  &lt;=    Sales Order Line item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BC4AC4-30FF-41B8-AA72-7EA13EDBD12E}"/>
              </a:ext>
            </a:extLst>
          </p:cNvPr>
          <p:cNvSpPr txBox="1"/>
          <p:nvPr/>
        </p:nvSpPr>
        <p:spPr>
          <a:xfrm>
            <a:off x="7610275" y="1988840"/>
            <a:ext cx="2510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Purchase Order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Items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100 Laptops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300 HDD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50 Projectors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814C04B-9EA8-4512-B1A1-8E6DE869D0C9}"/>
              </a:ext>
            </a:extLst>
          </p:cNvPr>
          <p:cNvCxnSpPr/>
          <p:nvPr/>
        </p:nvCxnSpPr>
        <p:spPr>
          <a:xfrm flipH="1">
            <a:off x="7512179" y="3683977"/>
            <a:ext cx="2485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48DD134-7EED-44DA-B62D-B01C0A631888}"/>
              </a:ext>
            </a:extLst>
          </p:cNvPr>
          <p:cNvSpPr/>
          <p:nvPr/>
        </p:nvSpPr>
        <p:spPr>
          <a:xfrm>
            <a:off x="141295" y="1661746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Products</a:t>
            </a:r>
          </a:p>
        </p:txBody>
      </p:sp>
      <p:cxnSp>
        <p:nvCxnSpPr>
          <p:cNvPr id="21" name="Connector: Elbow 8">
            <a:extLst>
              <a:ext uri="{FF2B5EF4-FFF2-40B4-BE49-F238E27FC236}">
                <a16:creationId xmlns:a16="http://schemas.microsoft.com/office/drawing/2014/main" xmlns="" id="{C291BDF1-F102-46CC-97D2-4ADB67520AE5}"/>
              </a:ext>
            </a:extLst>
          </p:cNvPr>
          <p:cNvCxnSpPr/>
          <p:nvPr/>
        </p:nvCxnSpPr>
        <p:spPr>
          <a:xfrm flipV="1">
            <a:off x="2101980" y="1897126"/>
            <a:ext cx="304800" cy="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6572E70-5E80-4FF4-8593-9F99645D9042}"/>
              </a:ext>
            </a:extLst>
          </p:cNvPr>
          <p:cNvSpPr/>
          <p:nvPr/>
        </p:nvSpPr>
        <p:spPr>
          <a:xfrm>
            <a:off x="2406780" y="1659733"/>
            <a:ext cx="1960685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Texts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A9D342A-9685-48AF-AC7B-FD07D852A70A}"/>
              </a:ext>
            </a:extLst>
          </p:cNvPr>
          <p:cNvSpPr/>
          <p:nvPr/>
        </p:nvSpPr>
        <p:spPr>
          <a:xfrm>
            <a:off x="9916960" y="3248661"/>
            <a:ext cx="21541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Suppliers (BP)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33E5C3-245B-478C-A578-15CFAA5784EE}"/>
              </a:ext>
            </a:extLst>
          </p:cNvPr>
          <p:cNvSpPr txBox="1"/>
          <p:nvPr/>
        </p:nvSpPr>
        <p:spPr>
          <a:xfrm>
            <a:off x="9838828" y="5373216"/>
            <a:ext cx="214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 laptop</a:t>
            </a:r>
          </a:p>
          <a:p>
            <a:r>
              <a:rPr lang="en-US" sz="1800" dirty="0">
                <a:solidFill>
                  <a:schemeClr val="bg1"/>
                </a:solidFill>
              </a:rPr>
              <a:t>3 HDD</a:t>
            </a:r>
          </a:p>
          <a:p>
            <a:r>
              <a:rPr lang="en-US" sz="1800" dirty="0">
                <a:solidFill>
                  <a:schemeClr val="bg1"/>
                </a:solidFill>
              </a:rPr>
              <a:t>2 Projector</a:t>
            </a:r>
          </a:p>
        </p:txBody>
      </p: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Tables of EPM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549796" y="980728"/>
            <a:ext cx="10585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SNWD_PD – Products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SNWD_TEXTS – Product Descriptions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SNWD_BPA – Business Partners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SNWD_AD – BP Addresses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 – Sales orders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 – Sales Order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SNWD_SO_INV_HEAD – Invoice header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SNWD_SO_INV_ITEMS – Invoice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1026" name="Picture 2" descr="Databas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 bwMode="auto">
          <a:xfrm>
            <a:off x="621804" y="3858344"/>
            <a:ext cx="4543425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Database Design for EPM Model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DCD23B-D96C-48F1-A992-C41726D3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09" y="1052736"/>
            <a:ext cx="6839167" cy="550605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436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9305</TotalTime>
  <Words>446</Words>
  <Application>Microsoft Office PowerPoint</Application>
  <PresentationFormat>Custom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3</vt:lpstr>
      <vt:lpstr>New ABAP Language Feature</vt:lpstr>
      <vt:lpstr>SQL Enhancement </vt:lpstr>
      <vt:lpstr>Describe EPM Data Model  </vt:lpstr>
      <vt:lpstr>Tables of EPM  </vt:lpstr>
      <vt:lpstr>Database Design for EPM Model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2021-10-20T03:30:25Z</dcterms:modified>
</cp:coreProperties>
</file>